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07B3752-EAA1-41BA-9EF7-4ABE477A9887}">
          <p14:sldIdLst>
            <p14:sldId id="256"/>
          </p14:sldIdLst>
        </p14:section>
        <p14:section name="Untitled Section" id="{CF760AED-13DA-41CA-9A67-D25240D19619}">
          <p14:sldIdLst>
            <p14:sldId id="257"/>
            <p14:sldId id="258"/>
            <p14:sldId id="260"/>
            <p14:sldId id="261"/>
            <p14:sldId id="263"/>
            <p14:sldId id="262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56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86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804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884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31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15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6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04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459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7586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407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9415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28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304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59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61DB7-A629-4CEE-88CC-416D8F3F3658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9E88AD7-26CC-4C73-A156-AFD23257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6237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B61B6-CE34-8BA6-35EB-42D6D7FB15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504048"/>
            <a:ext cx="8915399" cy="2273333"/>
          </a:xfrm>
        </p:spPr>
        <p:txBody>
          <a:bodyPr>
            <a:normAutofit/>
          </a:bodyPr>
          <a:lstStyle/>
          <a:p>
            <a:r>
              <a:rPr lang="en-US" dirty="0"/>
              <a:t>Lifeline Hospital</a:t>
            </a:r>
            <a:br>
              <a:rPr lang="en-US" dirty="0"/>
            </a:br>
            <a:r>
              <a:rPr lang="en-US" dirty="0"/>
              <a:t>&amp; Test tube Baby Center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F3B5AE-03D9-B448-D467-0EEE8B6FF2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#122, 24</a:t>
            </a:r>
            <a:r>
              <a:rPr lang="en-US" baseline="30000" dirty="0"/>
              <a:t>th</a:t>
            </a:r>
            <a:r>
              <a:rPr lang="en-US" dirty="0"/>
              <a:t> ward, </a:t>
            </a:r>
            <a:r>
              <a:rPr lang="en-US" dirty="0" err="1"/>
              <a:t>Jambunath</a:t>
            </a:r>
            <a:r>
              <a:rPr lang="en-US" dirty="0"/>
              <a:t> Road, HOSAPETE.</a:t>
            </a:r>
          </a:p>
          <a:p>
            <a:r>
              <a:rPr lang="en-US" dirty="0"/>
              <a:t>Contact No. 8867041478, 9480199611.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C0F21C-58FE-DDDA-9FEF-A57E10A036B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17840" b="16591"/>
          <a:stretch>
            <a:fillRect/>
          </a:stretch>
        </p:blipFill>
        <p:spPr bwMode="auto">
          <a:xfrm>
            <a:off x="2743200" y="292234"/>
            <a:ext cx="6288257" cy="262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4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DE3CA-447B-EA4D-730F-D35BA5847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Lifeline Test tube Baby Center Team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294C05-282B-9DC9-AEF0-369F657E2B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79" y="1388013"/>
            <a:ext cx="4040553" cy="242433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3700F3-520C-EBE9-8E78-DF58BB7D5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478" y="1417320"/>
            <a:ext cx="4816817" cy="48568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443DEF-5F5F-BC0C-AC4A-2B2E36E970DD}"/>
              </a:ext>
            </a:extLst>
          </p:cNvPr>
          <p:cNvSpPr txBox="1"/>
          <p:nvPr/>
        </p:nvSpPr>
        <p:spPr>
          <a:xfrm>
            <a:off x="1589649" y="4114583"/>
            <a:ext cx="4816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Arial Black" panose="020B0A04020102020204" pitchFamily="34" charset="0"/>
              </a:rPr>
              <a:t>Our Doctors</a:t>
            </a:r>
          </a:p>
          <a:p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Arial Black" panose="020B0A04020102020204" pitchFamily="34" charset="0"/>
              </a:rPr>
              <a:t>Dr. Shirish, Dr. Raghunath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791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5C57E-AD83-9361-6C3E-90ADCCA8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Our Team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8DF0FC-C658-1A3D-9445-F66C32C6B3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862" b="14353"/>
          <a:stretch/>
        </p:blipFill>
        <p:spPr>
          <a:xfrm>
            <a:off x="1454346" y="1468900"/>
            <a:ext cx="10149489" cy="4960035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25DFA1-B394-EFC2-4AFE-7C9451393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562" y="1468900"/>
            <a:ext cx="2343050" cy="175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328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DD53E-8509-B387-5184-99EC16A3B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Hospital Facility's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E7469-7F1A-31F0-3140-DFC893672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6326" y="1972703"/>
            <a:ext cx="4625779" cy="576262"/>
          </a:xfrm>
        </p:spPr>
        <p:txBody>
          <a:bodyPr/>
          <a:lstStyle/>
          <a:p>
            <a:r>
              <a:rPr lang="en-US" sz="2800" b="1" i="1" u="sng" dirty="0"/>
              <a:t>IVF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A60FD-F924-0A74-3018-79FFC786A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2105" y="2548966"/>
            <a:ext cx="3984424" cy="3354060"/>
          </a:xfrm>
        </p:spPr>
        <p:txBody>
          <a:bodyPr/>
          <a:lstStyle/>
          <a:p>
            <a:r>
              <a:rPr lang="en-US" dirty="0"/>
              <a:t>Semen Analysis (</a:t>
            </a:r>
            <a:r>
              <a:rPr lang="en-US" dirty="0" err="1"/>
              <a:t>Makler</a:t>
            </a:r>
            <a:r>
              <a:rPr lang="en-US" dirty="0"/>
              <a:t> Chamber, Diff quick Staining).</a:t>
            </a:r>
          </a:p>
          <a:p>
            <a:r>
              <a:rPr lang="en-US" dirty="0"/>
              <a:t>Semen Survival Test</a:t>
            </a:r>
          </a:p>
          <a:p>
            <a:r>
              <a:rPr lang="en-US" dirty="0"/>
              <a:t>Semen Fructose Test</a:t>
            </a:r>
          </a:p>
          <a:p>
            <a:r>
              <a:rPr lang="en-US" dirty="0"/>
              <a:t>HOS Test</a:t>
            </a:r>
          </a:p>
          <a:p>
            <a:r>
              <a:rPr lang="en-US" dirty="0"/>
              <a:t>DFI (Sperm DNA Fragmentation Index)</a:t>
            </a:r>
          </a:p>
          <a:p>
            <a:r>
              <a:rPr lang="en-US" dirty="0"/>
              <a:t>Y Chromosome Microdeletion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201F36-7D99-2752-6947-38E7558AF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b="1" i="1" u="sng" dirty="0"/>
          </a:p>
          <a:p>
            <a:endParaRPr lang="en-US" b="1" i="1" u="sng" dirty="0"/>
          </a:p>
          <a:p>
            <a:r>
              <a:rPr lang="en-US" sz="3200" b="1" i="1" u="sng" dirty="0"/>
              <a:t>Andrology</a:t>
            </a:r>
            <a:endParaRPr lang="en-US" b="1" i="1" u="sng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985B55-E3ED-2C37-A1C7-9342CA2B60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124222" y="2545738"/>
            <a:ext cx="4625779" cy="3354060"/>
          </a:xfrm>
        </p:spPr>
        <p:txBody>
          <a:bodyPr/>
          <a:lstStyle/>
          <a:p>
            <a:r>
              <a:rPr lang="en-US" dirty="0"/>
              <a:t>Intra Uterine Sperm Injection (IUI)</a:t>
            </a:r>
          </a:p>
          <a:p>
            <a:r>
              <a:rPr lang="en-US" dirty="0"/>
              <a:t>In Vitro Fertilization Via </a:t>
            </a:r>
            <a:r>
              <a:rPr lang="en-US" b="1" i="1" u="sng" dirty="0"/>
              <a:t>ICSI &amp; IMSI</a:t>
            </a:r>
          </a:p>
          <a:p>
            <a:r>
              <a:rPr lang="en-US" dirty="0"/>
              <a:t>PRP </a:t>
            </a:r>
            <a:endParaRPr lang="en-US" b="1" i="1" u="sng" dirty="0"/>
          </a:p>
          <a:p>
            <a:r>
              <a:rPr lang="en-US" dirty="0"/>
              <a:t>Blastocyst Transfer ( To Ensure High Successes rate )</a:t>
            </a:r>
          </a:p>
          <a:p>
            <a:r>
              <a:rPr lang="en-US" dirty="0"/>
              <a:t>Mechanical Embryo Hatching.</a:t>
            </a:r>
          </a:p>
        </p:txBody>
      </p:sp>
    </p:spTree>
    <p:extLst>
      <p:ext uri="{BB962C8B-B14F-4D97-AF65-F5344CB8AC3E}">
        <p14:creationId xmlns:p14="http://schemas.microsoft.com/office/powerpoint/2010/main" val="1266050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B46D7-3EFB-7EB8-0C95-76D67309B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Successes Rate at Low Cost IVF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A4C99-8165-FCB5-F2CD-A4B54B643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Complete Understanding of patient condition.</a:t>
            </a:r>
          </a:p>
          <a:p>
            <a:r>
              <a:rPr lang="en-US" dirty="0"/>
              <a:t>Ensure the best suitable way to achieve pregnancy.</a:t>
            </a:r>
          </a:p>
          <a:p>
            <a:r>
              <a:rPr lang="en-US" dirty="0"/>
              <a:t>Explained the Patient </a:t>
            </a:r>
            <a:r>
              <a:rPr lang="en-US"/>
              <a:t>in his </a:t>
            </a:r>
            <a:r>
              <a:rPr lang="en-US" dirty="0"/>
              <a:t>way for better understanding.</a:t>
            </a:r>
          </a:p>
          <a:p>
            <a:r>
              <a:rPr lang="en-US" dirty="0"/>
              <a:t>Psychological Counselling.</a:t>
            </a:r>
          </a:p>
          <a:p>
            <a:r>
              <a:rPr lang="en-US" dirty="0"/>
              <a:t>Blastocyst Transfer.</a:t>
            </a:r>
          </a:p>
          <a:p>
            <a:r>
              <a:rPr lang="en-US" dirty="0"/>
              <a:t>We try to 1</a:t>
            </a:r>
            <a:r>
              <a:rPr lang="en-US" baseline="30000" dirty="0"/>
              <a:t>st</a:t>
            </a:r>
            <a:r>
              <a:rPr lang="en-US" dirty="0"/>
              <a:t> and Best transfer.</a:t>
            </a:r>
          </a:p>
          <a:p>
            <a:r>
              <a:rPr lang="en-US" dirty="0"/>
              <a:t>In house expert IVF Doctor, Embryologist, andrologist, counsellor, and nursing Staff.</a:t>
            </a:r>
          </a:p>
          <a:p>
            <a:r>
              <a:rPr lang="en-US" dirty="0"/>
              <a:t>Well equipped Lab.</a:t>
            </a:r>
          </a:p>
          <a:p>
            <a:r>
              <a:rPr lang="en-US" dirty="0"/>
              <a:t>Current Successes rate is &gt; 60%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132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C0D1A-42E9-78CF-3449-52ACAC948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IVF facility 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CF64B27-26C0-4F94-D41E-0ACA7E6EEA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79" y="1264555"/>
            <a:ext cx="3946892" cy="2969420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CF9C8D-9FD0-B5A6-D83C-25F2CE37E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190" y="1165867"/>
            <a:ext cx="3946892" cy="29694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A2F45EE-A80F-86AF-1AF3-D51648D93C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5" r="5794" b="5017"/>
          <a:stretch/>
        </p:blipFill>
        <p:spPr>
          <a:xfrm>
            <a:off x="3699803" y="3429001"/>
            <a:ext cx="4375052" cy="333980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9D9700-60F2-8909-55CE-FDB9513F3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806" y="4806019"/>
            <a:ext cx="1897897" cy="14278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71CAD60-CA10-A925-6BEF-FC96D1521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452" y="1612339"/>
            <a:ext cx="1526699" cy="16043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978E384-97F4-B519-BB45-054790AEC0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342" y="4689264"/>
            <a:ext cx="1360510" cy="180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93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94B05-F7D5-099E-652F-CE9F1DB7B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Programs For Doctor and Embryologist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0CF61-3B84-3570-7EB2-E8963C96B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Hands on Training for IUI.</a:t>
            </a:r>
          </a:p>
          <a:p>
            <a:r>
              <a:rPr lang="en-US" dirty="0"/>
              <a:t>Stimulation Protocol for IUI.</a:t>
            </a:r>
          </a:p>
          <a:p>
            <a:r>
              <a:rPr lang="en-US" dirty="0"/>
              <a:t>Semen Sample Preparation for IUI.</a:t>
            </a:r>
          </a:p>
          <a:p>
            <a:r>
              <a:rPr lang="en-US" dirty="0"/>
              <a:t>Complete Assistance.</a:t>
            </a:r>
          </a:p>
          <a:p>
            <a:r>
              <a:rPr lang="en-US" dirty="0"/>
              <a:t>Legal Guidance.</a:t>
            </a:r>
          </a:p>
        </p:txBody>
      </p:sp>
    </p:spTree>
    <p:extLst>
      <p:ext uri="{BB962C8B-B14F-4D97-AF65-F5344CB8AC3E}">
        <p14:creationId xmlns:p14="http://schemas.microsoft.com/office/powerpoint/2010/main" val="2092813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1399-DA7E-414F-CAB5-3F429F062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133599"/>
            <a:ext cx="8911687" cy="2016369"/>
          </a:xfrm>
        </p:spPr>
        <p:txBody>
          <a:bodyPr>
            <a:normAutofit/>
          </a:bodyPr>
          <a:lstStyle/>
          <a:p>
            <a:pPr algn="ctr"/>
            <a:r>
              <a:rPr lang="en-US" sz="6000" b="1" i="1" u="sng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62B54-B4E9-3B05-C613-FABD66C97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133599"/>
            <a:ext cx="8915400" cy="377762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05886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155</TotalTime>
  <Words>211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Century Gothic</vt:lpstr>
      <vt:lpstr>Wingdings 3</vt:lpstr>
      <vt:lpstr>Wisp</vt:lpstr>
      <vt:lpstr>Lifeline Hospital &amp; Test tube Baby Center</vt:lpstr>
      <vt:lpstr>Lifeline Test tube Baby Center Team</vt:lpstr>
      <vt:lpstr>Our Team</vt:lpstr>
      <vt:lpstr>Hospital Facility's</vt:lpstr>
      <vt:lpstr>High Successes Rate at Low Cost IVF</vt:lpstr>
      <vt:lpstr>Our IVF facility </vt:lpstr>
      <vt:lpstr>Training Programs For Doctor and Embryologist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Lifeline Hospital &amp; Test tube Baby Center</dc:title>
  <dc:creator>USER</dc:creator>
  <cp:lastModifiedBy>USER</cp:lastModifiedBy>
  <cp:revision>8</cp:revision>
  <dcterms:created xsi:type="dcterms:W3CDTF">2022-09-08T07:01:17Z</dcterms:created>
  <dcterms:modified xsi:type="dcterms:W3CDTF">2022-09-08T09:37:18Z</dcterms:modified>
</cp:coreProperties>
</file>